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8" r:id="rId3"/>
    <p:sldId id="261" r:id="rId4"/>
    <p:sldId id="258" r:id="rId5"/>
    <p:sldId id="266" r:id="rId6"/>
    <p:sldId id="270" r:id="rId7"/>
    <p:sldId id="269" r:id="rId8"/>
    <p:sldId id="265" r:id="rId9"/>
    <p:sldId id="262" r:id="rId10"/>
    <p:sldId id="271" r:id="rId11"/>
    <p:sldId id="259" r:id="rId12"/>
    <p:sldId id="272" r:id="rId13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urok" initials="T" lastIdx="1" clrIdx="0">
    <p:extLst>
      <p:ext uri="{19B8F6BF-5375-455C-9EA6-DF929625EA0E}">
        <p15:presenceInfo xmlns="" xmlns:p15="http://schemas.microsoft.com/office/powerpoint/2012/main" userId="Turo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4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5699" autoAdjust="0"/>
  </p:normalViewPr>
  <p:slideViewPr>
    <p:cSldViewPr>
      <p:cViewPr>
        <p:scale>
          <a:sx n="70" d="100"/>
          <a:sy n="70" d="100"/>
        </p:scale>
        <p:origin x="-3138" y="-10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23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96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34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97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77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13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625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84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37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47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20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91914-A492-4518-9C98-2102D0BD9DEC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35320-995D-47CD-930D-F62B0E13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40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64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0364" y="2643182"/>
            <a:ext cx="5786478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4800" b="1" dirty="0" smtClean="0"/>
              <a:t>   </a:t>
            </a:r>
            <a:r>
              <a:rPr lang="ru-RU" sz="4800" b="1" dirty="0" smtClean="0">
                <a:solidFill>
                  <a:schemeClr val="bg1"/>
                </a:solidFill>
              </a:rPr>
              <a:t>КОРПОРАТИВНАЯ</a:t>
            </a:r>
          </a:p>
          <a:p>
            <a:r>
              <a:rPr lang="ru-RU" sz="4800" b="1" dirty="0" smtClean="0">
                <a:solidFill>
                  <a:schemeClr val="bg1"/>
                </a:solidFill>
              </a:rPr>
              <a:t> БАЗА ЗНАНИЙ МФЦ</a:t>
            </a:r>
            <a:endParaRPr lang="ru-RU" sz="4800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C:\Users\Админ\Desktop\1я ту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987928"/>
            <a:ext cx="1933577" cy="265551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786182" y="6143644"/>
            <a:ext cx="17859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 МАУ «МФЦ»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Тольятти 2016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51356"/>
            <a:ext cx="3919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  <a:cs typeface="Arial" pitchFamily="34" charset="0"/>
              </a:rPr>
              <a:t>Показатели эффективности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6012160" y="1098029"/>
            <a:ext cx="288032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>
              <a:buClr>
                <a:srgbClr val="FC6432"/>
              </a:buClr>
            </a:pPr>
            <a:r>
              <a:rPr lang="ru-RU" i="1" dirty="0" smtClean="0"/>
              <a:t>В модуле реализован </a:t>
            </a:r>
            <a:r>
              <a:rPr lang="ru-RU" i="1" dirty="0"/>
              <a:t>мониторинг количества принятых дел, в разрезе специалистов МФЦ, с группировкой по отделениям. </a:t>
            </a:r>
            <a:endParaRPr lang="ru-RU" i="1" dirty="0" smtClean="0"/>
          </a:p>
          <a:p>
            <a:pPr marL="285750" indent="-285750">
              <a:buClr>
                <a:srgbClr val="FC6432"/>
              </a:buClr>
              <a:buFont typeface="Arial" panose="020B0604020202020204" pitchFamily="34" charset="0"/>
              <a:buChar char="•"/>
            </a:pPr>
            <a:endParaRPr lang="ru-RU" sz="1700" i="1" dirty="0" smtClean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8" y="1125738"/>
            <a:ext cx="5452287" cy="436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457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51356"/>
            <a:ext cx="3373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  <a:cs typeface="Arial" pitchFamily="34" charset="0"/>
              </a:rPr>
              <a:t>Результаты реализации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689292" y="1041608"/>
            <a:ext cx="736126" cy="1054755"/>
            <a:chOff x="876664" y="3068960"/>
            <a:chExt cx="526984" cy="755087"/>
          </a:xfrm>
        </p:grpSpPr>
        <p:pic>
          <p:nvPicPr>
            <p:cNvPr id="2" name="Рисунок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664" y="3176428"/>
              <a:ext cx="526984" cy="647619"/>
            </a:xfrm>
            <a:prstGeom prst="rect">
              <a:avLst/>
            </a:prstGeom>
          </p:spPr>
        </p:pic>
        <p:sp>
          <p:nvSpPr>
            <p:cNvPr id="5" name="Овал 4"/>
            <p:cNvSpPr/>
            <p:nvPr/>
          </p:nvSpPr>
          <p:spPr>
            <a:xfrm>
              <a:off x="959614" y="3068960"/>
              <a:ext cx="228010" cy="228010"/>
            </a:xfrm>
            <a:prstGeom prst="ellipse">
              <a:avLst/>
            </a:prstGeom>
            <a:noFill/>
            <a:ln>
              <a:solidFill>
                <a:srgbClr val="FC643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966" y="2880628"/>
            <a:ext cx="814808" cy="81480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966" y="4479702"/>
            <a:ext cx="864096" cy="978315"/>
          </a:xfrm>
          <a:prstGeom prst="rect">
            <a:avLst/>
          </a:prstGeom>
        </p:spPr>
      </p:pic>
      <p:cxnSp>
        <p:nvCxnSpPr>
          <p:cNvPr id="17" name="Прямая соединительная линия 16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953704" y="1095910"/>
            <a:ext cx="676568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i="1" dirty="0"/>
              <a:t>Сокращение времени подготовки стажеров в </a:t>
            </a:r>
            <a:r>
              <a:rPr lang="ru-RU" sz="2800" b="1" i="1" dirty="0" smtClean="0">
                <a:solidFill>
                  <a:srgbClr val="FC6432"/>
                </a:solidFill>
              </a:rPr>
              <a:t>2</a:t>
            </a:r>
            <a:r>
              <a:rPr lang="ru-RU" sz="2400" b="1" i="1" dirty="0" smtClean="0"/>
              <a:t> </a:t>
            </a:r>
            <a:r>
              <a:rPr lang="ru-RU" sz="2400" b="1" i="1" dirty="0"/>
              <a:t>раза.</a:t>
            </a:r>
          </a:p>
          <a:p>
            <a:pPr lvl="0"/>
            <a:endParaRPr lang="ru-RU" sz="2400" b="1" i="1" dirty="0" smtClean="0"/>
          </a:p>
          <a:p>
            <a:pPr lvl="0"/>
            <a:endParaRPr lang="ru-RU" sz="2400" b="1" i="1" dirty="0" smtClean="0"/>
          </a:p>
          <a:p>
            <a:pPr lvl="0"/>
            <a:r>
              <a:rPr lang="ru-RU" sz="2400" b="1" i="1" dirty="0" smtClean="0"/>
              <a:t>Круглосуточный </a:t>
            </a:r>
            <a:r>
              <a:rPr lang="ru-RU" sz="2400" b="1" i="1" dirty="0"/>
              <a:t>доступ к актуальной информации, необходимой для предоставления </a:t>
            </a:r>
            <a:r>
              <a:rPr lang="ru-RU" sz="2400" b="1" i="1" dirty="0" smtClean="0"/>
              <a:t>услуг</a:t>
            </a:r>
            <a:r>
              <a:rPr lang="ru-RU" sz="2400" b="1" i="1" dirty="0"/>
              <a:t>.</a:t>
            </a:r>
          </a:p>
          <a:p>
            <a:pPr lvl="0"/>
            <a:endParaRPr lang="ru-RU" sz="2400" b="1" i="1" dirty="0" smtClean="0"/>
          </a:p>
          <a:p>
            <a:pPr lvl="0"/>
            <a:endParaRPr lang="ru-RU" sz="2400" b="1" i="1" dirty="0"/>
          </a:p>
          <a:p>
            <a:pPr lvl="0"/>
            <a:r>
              <a:rPr lang="ru-RU" sz="2400" b="1" i="1" dirty="0" smtClean="0"/>
              <a:t>Время</a:t>
            </a:r>
            <a:r>
              <a:rPr lang="ru-RU" sz="2400" b="1" i="1" dirty="0"/>
              <a:t>, затрачиваемое на прием от заявителя документов, необходимых для получения услуг, сократилось на </a:t>
            </a:r>
            <a:r>
              <a:rPr lang="ru-RU" sz="2800" b="1" i="1" dirty="0">
                <a:solidFill>
                  <a:srgbClr val="FC6432"/>
                </a:solidFill>
              </a:rPr>
              <a:t>20</a:t>
            </a:r>
            <a:r>
              <a:rPr lang="ru-RU" sz="2800" b="1" i="1" dirty="0" smtClean="0">
                <a:solidFill>
                  <a:srgbClr val="FC6432"/>
                </a:solidFill>
              </a:rPr>
              <a:t>%</a:t>
            </a:r>
            <a:endParaRPr lang="ru-RU" sz="2800" b="1" i="1" dirty="0">
              <a:solidFill>
                <a:srgbClr val="FC6432"/>
              </a:solidFill>
            </a:endParaRPr>
          </a:p>
          <a:p>
            <a:pPr>
              <a:buClr>
                <a:srgbClr val="FC6432"/>
              </a:buClr>
            </a:pPr>
            <a:endParaRPr lang="ru-RU" sz="2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11761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64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14546" y="2714620"/>
            <a:ext cx="4714908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СПАСИБО</a:t>
            </a:r>
          </a:p>
          <a:p>
            <a:pPr algn="ctr"/>
            <a:r>
              <a:rPr lang="ru-RU" sz="4800" b="1" dirty="0" smtClean="0">
                <a:solidFill>
                  <a:schemeClr val="bg1"/>
                </a:solidFill>
              </a:rPr>
              <a:t> ЗА ВНИМАНИЕ</a:t>
            </a:r>
            <a:endParaRPr lang="ru-RU" sz="4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51356"/>
            <a:ext cx="8642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  <a:cs typeface="Arial" pitchFamily="34" charset="0"/>
              </a:rPr>
              <a:t>Программное обеспечение «Корпоративная база знаний МФЦ»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611560" y="1614389"/>
            <a:ext cx="8130725" cy="1070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r>
              <a:rPr lang="ru-RU" sz="2400" b="1" i="1" dirty="0"/>
              <a:t>Реализация проекта осуществлялась поэтапно: </a:t>
            </a:r>
            <a:endParaRPr lang="ru-RU" sz="2400" b="1" i="1" dirty="0" smtClean="0"/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</a:pPr>
            <a:r>
              <a:rPr lang="ru-RU" sz="2400" b="1" i="1" dirty="0" smtClean="0"/>
              <a:t>март </a:t>
            </a:r>
            <a:r>
              <a:rPr lang="ru-RU" sz="2400" b="1" i="1" dirty="0"/>
              <a:t>2015 года – сентябрь 2016 </a:t>
            </a:r>
            <a:r>
              <a:rPr lang="ru-RU" sz="2400" b="1" i="1" dirty="0" smtClean="0"/>
              <a:t>года</a:t>
            </a:r>
            <a:endParaRPr lang="ru-RU" sz="24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429208"/>
            <a:ext cx="8130725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r>
              <a:rPr lang="ru-RU" sz="2400" b="1" i="1" dirty="0"/>
              <a:t>Разработано силами специалистов МФЦ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9502" y="4863130"/>
            <a:ext cx="8112783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r>
              <a:rPr lang="ru-RU" sz="2400" b="1" i="1" dirty="0"/>
              <a:t>Свидетельство о государственной регистрации </a:t>
            </a:r>
            <a:r>
              <a:rPr lang="ru-RU" sz="2400" b="1" i="1" dirty="0" smtClean="0"/>
              <a:t>         № </a:t>
            </a:r>
            <a:r>
              <a:rPr lang="ru-RU" sz="2400" b="1" i="1" dirty="0"/>
              <a:t>2016661044,  от  </a:t>
            </a:r>
            <a:r>
              <a:rPr lang="ru-RU" sz="2400" b="1" i="1" dirty="0" smtClean="0"/>
              <a:t>28.09.16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187247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34200" y="5232102"/>
            <a:ext cx="697319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/>
              <a:t>Показатели, влияющие на качество </a:t>
            </a:r>
          </a:p>
          <a:p>
            <a:pPr algn="ctr"/>
            <a:r>
              <a:rPr lang="ru-RU" sz="3200" b="1" i="1" dirty="0" smtClean="0"/>
              <a:t>предоставления услуг</a:t>
            </a:r>
            <a:endParaRPr lang="ru-RU" sz="3200" b="1" i="1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353862" y="6453336"/>
            <a:ext cx="838842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Шестиугольник 22"/>
          <p:cNvSpPr/>
          <p:nvPr/>
        </p:nvSpPr>
        <p:spPr>
          <a:xfrm>
            <a:off x="1009136" y="1759823"/>
            <a:ext cx="1347811" cy="1161906"/>
          </a:xfrm>
          <a:prstGeom prst="hexag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Шестиугольник 23"/>
          <p:cNvSpPr/>
          <p:nvPr/>
        </p:nvSpPr>
        <p:spPr>
          <a:xfrm>
            <a:off x="1085335" y="1840764"/>
            <a:ext cx="1195411" cy="1009506"/>
          </a:xfrm>
          <a:prstGeom prst="hexagon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865120" y="2989982"/>
            <a:ext cx="1618648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C6432"/>
                </a:solidFill>
              </a:rPr>
              <a:t>207</a:t>
            </a:r>
          </a:p>
          <a:p>
            <a:pPr algn="ctr"/>
            <a:r>
              <a:rPr lang="ru-RU" sz="1400" i="1" dirty="0" smtClean="0"/>
              <a:t>Количество услуг,</a:t>
            </a:r>
          </a:p>
          <a:p>
            <a:pPr algn="ctr"/>
            <a:r>
              <a:rPr lang="ru-RU" sz="1400" i="1" dirty="0" smtClean="0"/>
              <a:t>предоставляемых</a:t>
            </a:r>
          </a:p>
          <a:p>
            <a:pPr algn="ctr"/>
            <a:r>
              <a:rPr lang="ru-RU" sz="1400" i="1" dirty="0" smtClean="0"/>
              <a:t>в МФЦ</a:t>
            </a:r>
            <a:endParaRPr lang="ru-RU" sz="1400" i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832" y="2000810"/>
            <a:ext cx="669400" cy="768570"/>
          </a:xfrm>
          <a:prstGeom prst="rect">
            <a:avLst/>
          </a:prstGeom>
        </p:spPr>
      </p:pic>
      <p:sp>
        <p:nvSpPr>
          <p:cNvPr id="28" name="Шестиугольник 27"/>
          <p:cNvSpPr/>
          <p:nvPr/>
        </p:nvSpPr>
        <p:spPr>
          <a:xfrm>
            <a:off x="5139910" y="1748434"/>
            <a:ext cx="1347811" cy="1161906"/>
          </a:xfrm>
          <a:prstGeom prst="hexag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Шестиугольник 29"/>
          <p:cNvSpPr/>
          <p:nvPr/>
        </p:nvSpPr>
        <p:spPr>
          <a:xfrm>
            <a:off x="5216109" y="1829375"/>
            <a:ext cx="1195411" cy="1009506"/>
          </a:xfrm>
          <a:prstGeom prst="hexagon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714510" y="2989982"/>
            <a:ext cx="21986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C6432"/>
                </a:solidFill>
              </a:rPr>
              <a:t>204 258</a:t>
            </a:r>
          </a:p>
          <a:p>
            <a:pPr algn="ctr"/>
            <a:r>
              <a:rPr lang="ru-RU" sz="1400" i="1" dirty="0" smtClean="0"/>
              <a:t>количество звонков, </a:t>
            </a:r>
          </a:p>
          <a:p>
            <a:pPr algn="ctr"/>
            <a:r>
              <a:rPr lang="ru-RU" sz="1400" i="1" dirty="0" smtClean="0"/>
              <a:t>поступивших </a:t>
            </a:r>
          </a:p>
          <a:p>
            <a:pPr algn="ctr"/>
            <a:r>
              <a:rPr lang="ru-RU" sz="1400" i="1" dirty="0" smtClean="0"/>
              <a:t>в  контактный </a:t>
            </a:r>
          </a:p>
          <a:p>
            <a:pPr algn="ctr"/>
            <a:r>
              <a:rPr lang="ru-RU" sz="1400" i="1" dirty="0"/>
              <a:t>ц</a:t>
            </a:r>
            <a:r>
              <a:rPr lang="ru-RU" sz="1400" i="1" dirty="0" smtClean="0"/>
              <a:t>ентр с начала 2016 года</a:t>
            </a:r>
            <a:endParaRPr lang="ru-RU" sz="1400" i="1" dirty="0"/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855" y="1990001"/>
            <a:ext cx="705920" cy="698489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251520" y="251356"/>
            <a:ext cx="5601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  <a:cs typeface="Arial" pitchFamily="34" charset="0"/>
              </a:rPr>
              <a:t>Информация о МАУ «МФЦ» </a:t>
            </a:r>
            <a:r>
              <a:rPr lang="ru-RU" dirty="0" err="1" smtClean="0">
                <a:latin typeface="Arial Black" pitchFamily="34" charset="0"/>
                <a:cs typeface="Arial" pitchFamily="34" charset="0"/>
              </a:rPr>
              <a:t>г.о</a:t>
            </a:r>
            <a:r>
              <a:rPr lang="ru-RU" dirty="0" smtClean="0">
                <a:latin typeface="Arial Black" pitchFamily="34" charset="0"/>
                <a:cs typeface="Arial" pitchFamily="34" charset="0"/>
              </a:rPr>
              <a:t>. Тольятти 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4" name="Шестиугольник 33"/>
          <p:cNvSpPr/>
          <p:nvPr/>
        </p:nvSpPr>
        <p:spPr>
          <a:xfrm>
            <a:off x="7192426" y="1747853"/>
            <a:ext cx="1347811" cy="1161906"/>
          </a:xfrm>
          <a:prstGeom prst="hexagon">
            <a:avLst/>
          </a:prstGeom>
          <a:solidFill>
            <a:srgbClr val="FC6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Шестиугольник 34"/>
          <p:cNvSpPr/>
          <p:nvPr/>
        </p:nvSpPr>
        <p:spPr>
          <a:xfrm>
            <a:off x="7268625" y="1828794"/>
            <a:ext cx="1195411" cy="1009506"/>
          </a:xfrm>
          <a:prstGeom prst="hexagon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7020271" y="2989401"/>
            <a:ext cx="163006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C6432"/>
                </a:solidFill>
              </a:rPr>
              <a:t>224 213</a:t>
            </a:r>
          </a:p>
          <a:p>
            <a:pPr algn="ctr"/>
            <a:r>
              <a:rPr lang="ru-RU" sz="1400" i="1" dirty="0" smtClean="0"/>
              <a:t>принято пакетов </a:t>
            </a:r>
          </a:p>
          <a:p>
            <a:pPr algn="ctr"/>
            <a:r>
              <a:rPr lang="ru-RU" sz="1400" i="1" dirty="0" smtClean="0"/>
              <a:t>за  9 месяцев 2016 </a:t>
            </a:r>
          </a:p>
          <a:p>
            <a:pPr algn="ctr"/>
            <a:r>
              <a:rPr lang="ru-RU" sz="1400" i="1" dirty="0" smtClean="0"/>
              <a:t>года по всем </a:t>
            </a:r>
          </a:p>
          <a:p>
            <a:pPr algn="ctr"/>
            <a:r>
              <a:rPr lang="ru-RU" sz="1400" i="1" dirty="0" smtClean="0"/>
              <a:t>отделениям</a:t>
            </a:r>
            <a:endParaRPr lang="ru-RU" sz="1400" i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619" y="2077935"/>
            <a:ext cx="670138" cy="558977"/>
          </a:xfrm>
          <a:prstGeom prst="rect">
            <a:avLst/>
          </a:prstGeom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авая фигурная скобка 21"/>
          <p:cNvSpPr/>
          <p:nvPr/>
        </p:nvSpPr>
        <p:spPr>
          <a:xfrm rot="5400000">
            <a:off x="4405037" y="859659"/>
            <a:ext cx="540955" cy="7839877"/>
          </a:xfrm>
          <a:prstGeom prst="rightBrace">
            <a:avLst>
              <a:gd name="adj1" fmla="val 54112"/>
              <a:gd name="adj2" fmla="val 50000"/>
            </a:avLst>
          </a:prstGeom>
          <a:ln w="25400">
            <a:solidFill>
              <a:srgbClr val="FC64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Шестиугольник 18"/>
          <p:cNvSpPr/>
          <p:nvPr/>
        </p:nvSpPr>
        <p:spPr>
          <a:xfrm>
            <a:off x="3049337" y="1772816"/>
            <a:ext cx="1347811" cy="1161906"/>
          </a:xfrm>
          <a:prstGeom prst="hexagon">
            <a:avLst/>
          </a:prstGeom>
          <a:solidFill>
            <a:srgbClr val="FC64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Шестиугольник 19"/>
          <p:cNvSpPr/>
          <p:nvPr/>
        </p:nvSpPr>
        <p:spPr>
          <a:xfrm>
            <a:off x="3125536" y="1853757"/>
            <a:ext cx="1195411" cy="1009506"/>
          </a:xfrm>
          <a:prstGeom prst="hexagon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2922973" y="2959689"/>
            <a:ext cx="15332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C6432"/>
                </a:solidFill>
              </a:rPr>
              <a:t>93</a:t>
            </a:r>
          </a:p>
          <a:p>
            <a:pPr algn="ctr"/>
            <a:r>
              <a:rPr lang="ru-RU" sz="1400" i="1" dirty="0"/>
              <a:t>количество вновь принятых специалистов с начала </a:t>
            </a:r>
            <a:r>
              <a:rPr lang="ru-RU" sz="1400" i="1" dirty="0" smtClean="0"/>
              <a:t>2016 года</a:t>
            </a:r>
            <a:endParaRPr lang="ru-RU" sz="1400" i="1" dirty="0"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320" y="1910335"/>
            <a:ext cx="741841" cy="92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21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51356"/>
            <a:ext cx="4798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Arial Black" panose="020B0A04020102020204" pitchFamily="34" charset="0"/>
              </a:rPr>
              <a:t>Предпосылки к созданию проекта 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8513" y="1124744"/>
            <a:ext cx="683377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C6432"/>
              </a:buClr>
            </a:pPr>
            <a:r>
              <a:rPr lang="ru-RU" sz="2000" b="1" i="1" dirty="0" smtClean="0">
                <a:latin typeface="+mj-lt"/>
              </a:rPr>
              <a:t>Ежегодно </a:t>
            </a:r>
            <a:r>
              <a:rPr lang="ru-RU" sz="2000" b="1" i="1" dirty="0">
                <a:latin typeface="+mj-lt"/>
              </a:rPr>
              <a:t>растущий объем разнородной информации, </a:t>
            </a:r>
            <a:r>
              <a:rPr lang="ru-RU" sz="2000" b="1" i="1" dirty="0" smtClean="0">
                <a:latin typeface="+mj-lt"/>
              </a:rPr>
              <a:t>используемый специалистом </a:t>
            </a:r>
            <a:r>
              <a:rPr lang="ru-RU" sz="2000" b="1" i="1" dirty="0">
                <a:latin typeface="+mj-lt"/>
              </a:rPr>
              <a:t>МФЦ при предоставлении услуг</a:t>
            </a:r>
          </a:p>
          <a:p>
            <a:pPr>
              <a:buClr>
                <a:srgbClr val="FC6432"/>
              </a:buClr>
            </a:pPr>
            <a:endParaRPr lang="ru-RU" sz="2000" b="1" i="1" dirty="0" smtClean="0"/>
          </a:p>
          <a:p>
            <a:pPr>
              <a:buClr>
                <a:srgbClr val="FC6432"/>
              </a:buClr>
            </a:pPr>
            <a:endParaRPr lang="ru-RU" sz="2000" dirty="0" smtClean="0"/>
          </a:p>
          <a:p>
            <a:pPr>
              <a:buClr>
                <a:srgbClr val="FC6432"/>
              </a:buClr>
            </a:pPr>
            <a:r>
              <a:rPr lang="ru-RU" sz="2000" b="1" i="1" dirty="0">
                <a:latin typeface="+mj-lt"/>
              </a:rPr>
              <a:t>Отсутствие источника информации, позволяющего быстро получить актуальные сведения о каждой услуге</a:t>
            </a:r>
          </a:p>
          <a:p>
            <a:pPr>
              <a:buClr>
                <a:srgbClr val="FC6432"/>
              </a:buClr>
            </a:pPr>
            <a:endParaRPr lang="ru-RU" sz="2000" b="1" i="1" dirty="0">
              <a:latin typeface="+mj-lt"/>
            </a:endParaRPr>
          </a:p>
          <a:p>
            <a:pPr lvl="0">
              <a:buClr>
                <a:srgbClr val="FC6432"/>
              </a:buClr>
            </a:pPr>
            <a:endParaRPr lang="ru-RU" sz="2000" b="1" i="1" dirty="0">
              <a:latin typeface="+mj-lt"/>
            </a:endParaRPr>
          </a:p>
          <a:p>
            <a:pPr lvl="0">
              <a:buClr>
                <a:srgbClr val="FC6432"/>
              </a:buClr>
            </a:pPr>
            <a:r>
              <a:rPr lang="ru-RU" sz="2000" b="1" i="1" dirty="0" smtClean="0">
                <a:latin typeface="+mj-lt"/>
              </a:rPr>
              <a:t>Регулярное </a:t>
            </a:r>
            <a:r>
              <a:rPr lang="ru-RU" sz="2000" b="1" i="1" dirty="0">
                <a:latin typeface="+mj-lt"/>
              </a:rPr>
              <a:t>обновление штата специалистов, и как следствие </a:t>
            </a:r>
            <a:r>
              <a:rPr lang="ru-RU" sz="2000" b="1" i="1" dirty="0" smtClean="0">
                <a:latin typeface="+mj-lt"/>
              </a:rPr>
              <a:t>постоянный </a:t>
            </a:r>
            <a:r>
              <a:rPr lang="ru-RU" sz="2000" b="1" i="1" dirty="0">
                <a:latin typeface="+mj-lt"/>
              </a:rPr>
              <a:t>процесс подготовки новых специалистов</a:t>
            </a:r>
          </a:p>
          <a:p>
            <a:pPr lvl="0">
              <a:buClr>
                <a:srgbClr val="FC6432"/>
              </a:buClr>
            </a:pPr>
            <a:endParaRPr lang="ru-RU" sz="2000" b="1" i="1" dirty="0">
              <a:latin typeface="+mj-lt"/>
            </a:endParaRPr>
          </a:p>
          <a:p>
            <a:pPr lvl="0">
              <a:buClr>
                <a:srgbClr val="FC6432"/>
              </a:buClr>
            </a:pPr>
            <a:endParaRPr lang="ru-RU" sz="2000" b="1" i="1" dirty="0">
              <a:latin typeface="+mj-lt"/>
            </a:endParaRPr>
          </a:p>
          <a:p>
            <a:pPr lvl="0">
              <a:buClr>
                <a:srgbClr val="FC6432"/>
              </a:buClr>
            </a:pPr>
            <a:r>
              <a:rPr lang="ru-RU" sz="2000" b="1" i="1" dirty="0" smtClean="0">
                <a:latin typeface="+mj-lt"/>
              </a:rPr>
              <a:t>Увеличение </a:t>
            </a:r>
            <a:r>
              <a:rPr lang="ru-RU" sz="2000" b="1" i="1" dirty="0">
                <a:latin typeface="+mj-lt"/>
              </a:rPr>
              <a:t>количества обращений заявителей</a:t>
            </a:r>
          </a:p>
          <a:p>
            <a:pPr>
              <a:buClr>
                <a:srgbClr val="FC6432"/>
              </a:buClr>
            </a:pPr>
            <a:endParaRPr lang="ru-RU" sz="2400" b="1" i="1" dirty="0"/>
          </a:p>
          <a:p>
            <a:pPr>
              <a:buClr>
                <a:srgbClr val="FC6432"/>
              </a:buClr>
            </a:pPr>
            <a:endParaRPr lang="ru-RU" sz="2400" b="1" i="1" dirty="0" smtClean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695" y="5213892"/>
            <a:ext cx="722099" cy="88837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437" y="2626053"/>
            <a:ext cx="802947" cy="802947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89" y="3960221"/>
            <a:ext cx="1064105" cy="74487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44" y="1184021"/>
            <a:ext cx="948836" cy="94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51356"/>
            <a:ext cx="1976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  <a:cs typeface="Arial" pitchFamily="34" charset="0"/>
              </a:rPr>
              <a:t>Цели проекта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67744" y="1077661"/>
            <a:ext cx="633670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1" i="1" dirty="0" smtClean="0"/>
              <a:t>Совершенствование </a:t>
            </a:r>
            <a:r>
              <a:rPr lang="ru-RU" sz="2000" b="1" i="1" dirty="0"/>
              <a:t>и сокращение процедуры подготовки начинающих специалистов; </a:t>
            </a:r>
          </a:p>
          <a:p>
            <a:pPr lvl="0"/>
            <a:endParaRPr lang="ru-RU" sz="2000" b="1" i="1" dirty="0"/>
          </a:p>
          <a:p>
            <a:endParaRPr lang="ru-RU" sz="2000" b="1" i="1" dirty="0" smtClean="0"/>
          </a:p>
          <a:p>
            <a:endParaRPr lang="ru-RU" sz="2000" b="1" i="1" dirty="0" smtClean="0"/>
          </a:p>
          <a:p>
            <a:r>
              <a:rPr lang="ru-RU" sz="2000" b="1" i="1" dirty="0" smtClean="0"/>
              <a:t>Повышение </a:t>
            </a:r>
            <a:r>
              <a:rPr lang="ru-RU" sz="2000" b="1" i="1" dirty="0"/>
              <a:t>эффективности работы специалиста МФЦ, осуществляющего прием документов;</a:t>
            </a:r>
          </a:p>
          <a:p>
            <a:pPr lvl="0"/>
            <a:endParaRPr lang="ru-RU" sz="2000" b="1" i="1" dirty="0" smtClean="0"/>
          </a:p>
          <a:p>
            <a:pPr lvl="0"/>
            <a:endParaRPr lang="ru-RU" sz="2000" b="1" i="1" dirty="0"/>
          </a:p>
          <a:p>
            <a:pPr lvl="0"/>
            <a:r>
              <a:rPr lang="ru-RU" sz="2000" b="1" i="1" dirty="0" smtClean="0"/>
              <a:t>Повышение качества консультаций  заявителям по </a:t>
            </a:r>
            <a:r>
              <a:rPr lang="ru-RU" sz="2000" b="1" i="1" dirty="0"/>
              <a:t>услугам, связанным с предоставлением мер социальной поддержки</a:t>
            </a:r>
            <a:r>
              <a:rPr lang="ru-RU" sz="2000" b="1" i="1" dirty="0" smtClean="0"/>
              <a:t>;</a:t>
            </a:r>
          </a:p>
          <a:p>
            <a:pPr lvl="0"/>
            <a:endParaRPr lang="ru-RU" sz="2000" b="1" i="1" dirty="0"/>
          </a:p>
          <a:p>
            <a:pPr lvl="0"/>
            <a:endParaRPr lang="ru-RU" sz="2000" b="1" i="1" dirty="0" smtClean="0"/>
          </a:p>
          <a:p>
            <a:pPr lvl="0"/>
            <a:r>
              <a:rPr lang="ru-RU" sz="2000" b="1" i="1" dirty="0" smtClean="0"/>
              <a:t>Обеспечение </a:t>
            </a:r>
            <a:r>
              <a:rPr lang="ru-RU" sz="2000" b="1" i="1" dirty="0"/>
              <a:t>контроля уровня знаний действующих специалистов МФЦ.</a:t>
            </a:r>
          </a:p>
          <a:p>
            <a:endParaRPr lang="ru-RU" sz="2400" b="1" i="1" dirty="0" smtClean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314" y="1052737"/>
            <a:ext cx="826813" cy="93610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253462"/>
            <a:ext cx="728756" cy="9118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99" y="3908263"/>
            <a:ext cx="1064105" cy="74487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482037"/>
            <a:ext cx="874955" cy="874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87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51356"/>
            <a:ext cx="4902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  <a:cs typeface="Arial" pitchFamily="34" charset="0"/>
              </a:rPr>
              <a:t>Модули программного обеспечения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83568" y="1124744"/>
            <a:ext cx="7704856" cy="522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r>
              <a:rPr lang="ru-RU" sz="2400" b="1" i="1" dirty="0" smtClean="0"/>
              <a:t>База </a:t>
            </a:r>
            <a:r>
              <a:rPr lang="ru-RU" sz="2400" b="1" i="1" dirty="0"/>
              <a:t>знаний по </a:t>
            </a:r>
            <a:r>
              <a:rPr lang="ru-RU" sz="2400" b="1" i="1" dirty="0" smtClean="0"/>
              <a:t>услугам</a:t>
            </a:r>
          </a:p>
          <a:p>
            <a:pPr lvl="0"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endParaRPr lang="ru-RU" sz="2400" b="1" i="1" dirty="0" smtClean="0"/>
          </a:p>
          <a:p>
            <a:pPr lvl="0"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r>
              <a:rPr lang="ru-RU" sz="2400" b="1" i="1" dirty="0" smtClean="0"/>
              <a:t>Тестирование специалистов</a:t>
            </a:r>
          </a:p>
          <a:p>
            <a:pPr lvl="0"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endParaRPr lang="ru-RU" sz="2400" b="1" i="1" dirty="0" smtClean="0"/>
          </a:p>
          <a:p>
            <a:pPr lvl="0"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r>
              <a:rPr lang="ru-RU" sz="2400" b="1" i="1" dirty="0" smtClean="0"/>
              <a:t>Калькулятор </a:t>
            </a:r>
            <a:r>
              <a:rPr lang="ru-RU" sz="2400" b="1" i="1" dirty="0"/>
              <a:t>расчета социальных </a:t>
            </a:r>
            <a:r>
              <a:rPr lang="ru-RU" sz="2400" b="1" i="1" dirty="0" smtClean="0"/>
              <a:t>выплат</a:t>
            </a:r>
          </a:p>
          <a:p>
            <a:pPr lvl="0"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endParaRPr lang="ru-RU" sz="2400" b="1" i="1" dirty="0" smtClean="0"/>
          </a:p>
          <a:p>
            <a:pPr lvl="0" indent="-342900"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  <a:buFont typeface="Wingdings" panose="05000000000000000000" pitchFamily="2" charset="2"/>
              <a:buChar char=""/>
            </a:pPr>
            <a:r>
              <a:rPr lang="ru-RU" sz="2400" b="1" i="1" dirty="0" smtClean="0"/>
              <a:t>Показатели эффективности</a:t>
            </a:r>
            <a:endParaRPr lang="ru-RU" sz="2400" b="1" i="1" dirty="0"/>
          </a:p>
          <a:p>
            <a:pPr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</a:pPr>
            <a:endParaRPr lang="ru-RU" b="1" i="1" dirty="0" smtClean="0"/>
          </a:p>
          <a:p>
            <a:pPr>
              <a:lnSpc>
                <a:spcPct val="115000"/>
              </a:lnSpc>
              <a:spcAft>
                <a:spcPts val="1000"/>
              </a:spcAft>
              <a:buClr>
                <a:srgbClr val="FC6432"/>
              </a:buClr>
            </a:pPr>
            <a:r>
              <a:rPr lang="ru-RU" b="1" i="1" dirty="0" smtClean="0"/>
              <a:t> </a:t>
            </a:r>
            <a:endParaRPr lang="ru-RU" sz="2000" b="1" i="1" dirty="0"/>
          </a:p>
          <a:p>
            <a:endParaRPr lang="ru-RU" sz="2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274137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3862" y="323364"/>
            <a:ext cx="340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  <a:cs typeface="Arial" pitchFamily="34" charset="0"/>
              </a:rPr>
              <a:t>База знаний по услугам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972424" y="1047610"/>
            <a:ext cx="2880320" cy="5191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/>
            <a:r>
              <a:rPr lang="ru-RU" i="1" dirty="0" smtClean="0"/>
              <a:t>Модуль </a:t>
            </a:r>
            <a:r>
              <a:rPr lang="ru-RU" i="1" dirty="0"/>
              <a:t>обеспечивает информационную поддержку специалиста </a:t>
            </a:r>
            <a:r>
              <a:rPr lang="ru-RU" i="1" dirty="0" smtClean="0"/>
              <a:t>приема предоставляя информацию: </a:t>
            </a:r>
          </a:p>
          <a:p>
            <a:endParaRPr lang="ru-RU" sz="1200" i="1" dirty="0" smtClean="0"/>
          </a:p>
          <a:p>
            <a:pPr marL="358775" indent="-266700">
              <a:spcAft>
                <a:spcPts val="2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 smtClean="0"/>
              <a:t>номера </a:t>
            </a:r>
            <a:r>
              <a:rPr lang="ru-RU" sz="1700" i="1" dirty="0"/>
              <a:t>услуг в ГИС СО МФЦ </a:t>
            </a:r>
          </a:p>
          <a:p>
            <a:pPr marL="358775" indent="-266700">
              <a:spcAft>
                <a:spcPts val="2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/>
              <a:t>перечень необходимых документов </a:t>
            </a:r>
          </a:p>
          <a:p>
            <a:pPr marL="358775" indent="-266700">
              <a:spcAft>
                <a:spcPts val="2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/>
              <a:t>образцы заполнения заявлений</a:t>
            </a:r>
          </a:p>
          <a:p>
            <a:pPr marL="358775" indent="-266700">
              <a:spcAft>
                <a:spcPts val="2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/>
              <a:t>основания для отказа в приеме документов </a:t>
            </a:r>
          </a:p>
          <a:p>
            <a:pPr marL="358775" indent="-266700">
              <a:spcAft>
                <a:spcPts val="2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/>
              <a:t>размер </a:t>
            </a:r>
            <a:r>
              <a:rPr lang="ru-RU" sz="1700" i="1" dirty="0" smtClean="0"/>
              <a:t>гос. </a:t>
            </a:r>
            <a:r>
              <a:rPr lang="ru-RU" sz="1700" i="1" dirty="0"/>
              <a:t>пошлины (платы) и реквизиты для </a:t>
            </a:r>
            <a:r>
              <a:rPr lang="ru-RU" sz="1700" i="1" dirty="0" smtClean="0"/>
              <a:t>оплаты</a:t>
            </a:r>
          </a:p>
          <a:p>
            <a:pPr marL="358775" indent="-266700">
              <a:spcAft>
                <a:spcPts val="2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 smtClean="0"/>
              <a:t>результат </a:t>
            </a:r>
            <a:r>
              <a:rPr lang="ru-RU" sz="1700" i="1" dirty="0"/>
              <a:t>и срок оказания </a:t>
            </a:r>
            <a:r>
              <a:rPr lang="ru-RU" sz="1700" i="1" dirty="0" smtClean="0"/>
              <a:t>услуги и т.д. </a:t>
            </a:r>
            <a:endParaRPr lang="ru-RU" sz="1700" i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8" y="1071546"/>
            <a:ext cx="5676308" cy="554337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22606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51356"/>
            <a:ext cx="3937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  <a:cs typeface="Arial" pitchFamily="34" charset="0"/>
              </a:rPr>
              <a:t>Тестирование специалистов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868144" y="1086996"/>
            <a:ext cx="3024336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/>
            <a:r>
              <a:rPr lang="ru-RU" i="1" dirty="0"/>
              <a:t>Модуль создан </a:t>
            </a:r>
            <a:r>
              <a:rPr lang="ru-RU" i="1" dirty="0" smtClean="0"/>
              <a:t>для :</a:t>
            </a:r>
          </a:p>
          <a:p>
            <a:endParaRPr lang="ru-RU" sz="1200" dirty="0" smtClean="0"/>
          </a:p>
          <a:p>
            <a:pPr marL="450850" indent="-277813">
              <a:spcAft>
                <a:spcPts val="6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/>
              <a:t>тестирования </a:t>
            </a:r>
            <a:r>
              <a:rPr lang="ru-RU" sz="1700" i="1" dirty="0" smtClean="0"/>
              <a:t>начинающих </a:t>
            </a:r>
            <a:r>
              <a:rPr lang="ru-RU" sz="1700" i="1" dirty="0"/>
              <a:t>специалистов МФЦ на полноту знаний по вопросам предоставления услуг</a:t>
            </a:r>
          </a:p>
          <a:p>
            <a:pPr marL="450850" indent="-277813">
              <a:spcAft>
                <a:spcPts val="6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 smtClean="0"/>
              <a:t>проведение </a:t>
            </a:r>
            <a:r>
              <a:rPr lang="ru-RU" sz="1700" i="1" dirty="0"/>
              <a:t>анализа компетентности действующих </a:t>
            </a:r>
            <a:r>
              <a:rPr lang="ru-RU" sz="1700" i="1" dirty="0" smtClean="0"/>
              <a:t>специалистов.</a:t>
            </a:r>
            <a:endParaRPr lang="ru-RU" sz="1700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8" y="1071546"/>
            <a:ext cx="5602418" cy="4870071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79290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51356"/>
            <a:ext cx="5670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 Black" pitchFamily="34" charset="0"/>
                <a:cs typeface="Arial" pitchFamily="34" charset="0"/>
              </a:rPr>
              <a:t>Калькулятор расчета социальных выплат</a:t>
            </a:r>
            <a:endParaRPr lang="ru-RU" dirty="0">
              <a:latin typeface="Arial Black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3862" y="692696"/>
            <a:ext cx="8388424" cy="0"/>
          </a:xfrm>
          <a:prstGeom prst="line">
            <a:avLst/>
          </a:pr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921662" y="1104126"/>
            <a:ext cx="2970818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Модуль позволяет:</a:t>
            </a:r>
          </a:p>
          <a:p>
            <a:endParaRPr lang="ru-RU" sz="1200" dirty="0" smtClean="0"/>
          </a:p>
          <a:p>
            <a:pPr marL="450850" indent="-277813">
              <a:spcAft>
                <a:spcPts val="6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/>
              <a:t>Вводить данные заявителя (доход семьи, количество членов семьи, сведения о жилье, информацию о членах его семьи и т.д.)</a:t>
            </a:r>
          </a:p>
          <a:p>
            <a:pPr marL="450850" indent="-277813">
              <a:spcAft>
                <a:spcPts val="600"/>
              </a:spcAft>
              <a:buClr>
                <a:srgbClr val="FC6432"/>
              </a:buClr>
              <a:buFont typeface="Arial" panose="020B0604020202020204" pitchFamily="34" charset="0"/>
              <a:buChar char="•"/>
            </a:pPr>
            <a:r>
              <a:rPr lang="ru-RU" sz="1700" i="1" dirty="0" smtClean="0"/>
              <a:t>Формировать </a:t>
            </a:r>
            <a:r>
              <a:rPr lang="ru-RU" sz="1700" i="1" dirty="0"/>
              <a:t>информацию о возможных видах пособий и мерах социальной поддержки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58" y="1142984"/>
            <a:ext cx="5438978" cy="544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714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9480</TotalTime>
  <Words>382</Words>
  <Application>Microsoft Office PowerPoint</Application>
  <PresentationFormat>Экран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ПЕТРО</dc:creator>
  <cp:lastModifiedBy>user</cp:lastModifiedBy>
  <cp:revision>145</cp:revision>
  <cp:lastPrinted>2015-07-06T07:11:13Z</cp:lastPrinted>
  <dcterms:created xsi:type="dcterms:W3CDTF">2015-06-30T06:37:01Z</dcterms:created>
  <dcterms:modified xsi:type="dcterms:W3CDTF">2016-10-26T09:33:32Z</dcterms:modified>
</cp:coreProperties>
</file>